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9"/>
  </p:handoutMasterIdLst>
  <p:sldIdLst>
    <p:sldId id="460" r:id="rId3"/>
    <p:sldId id="551" r:id="rId4"/>
    <p:sldId id="554" r:id="rId5"/>
    <p:sldId id="553" r:id="rId6"/>
    <p:sldId id="555" r:id="rId7"/>
    <p:sldId id="268" r:id="rId8"/>
  </p:sldIdLst>
  <p:sldSz cx="12198350" cy="6859270"/>
  <p:notesSz cx="6858000" cy="9144000"/>
  <p:embeddedFontLst>
    <p:embeddedFont>
      <p:font typeface="微软雅黑" panose="020B0503020204020204" pitchFamily="34" charset="-122"/>
      <p:regular r:id="rId13"/>
    </p:embeddedFont>
    <p:embeddedFont>
      <p:font typeface="Microsoft YaHei UI" panose="020B0503020204020204" pitchFamily="18" charset="-122"/>
      <p:regular r:id="rId14"/>
    </p:embeddedFont>
    <p:embeddedFont>
      <p:font typeface="等线" panose="02010600030101010101" charset="-122"/>
      <p:regular r:id="rId15"/>
    </p:embeddedFont>
  </p:embeddedFontLst>
  <p:custDataLst>
    <p:tags r:id="rId16"/>
  </p:custDataLst>
  <p:defaultTextStyle>
    <a:defPPr>
      <a:defRPr lang="en-US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2928" userDrawn="1">
          <p15:clr>
            <a:srgbClr val="A4A3A4"/>
          </p15:clr>
        </p15:guide>
        <p15:guide id="3" pos="857" userDrawn="1">
          <p15:clr>
            <a:srgbClr val="A4A3A4"/>
          </p15:clr>
        </p15:guide>
        <p15:guide id="4" pos="37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6D8D"/>
    <a:srgbClr val="3E5CCC"/>
    <a:srgbClr val="92D050"/>
    <a:srgbClr val="3A4187"/>
    <a:srgbClr val="8C9EE0"/>
    <a:srgbClr val="28A7E1"/>
    <a:srgbClr val="1A8ABC"/>
    <a:srgbClr val="A4B3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5681" autoAdjust="0"/>
  </p:normalViewPr>
  <p:slideViewPr>
    <p:cSldViewPr showGuides="1">
      <p:cViewPr varScale="1">
        <p:scale>
          <a:sx n="53" d="100"/>
          <a:sy n="53" d="100"/>
        </p:scale>
        <p:origin x="-1074" y="-84"/>
      </p:cViewPr>
      <p:guideLst>
        <p:guide orient="horz" pos="2160"/>
        <p:guide orient="horz" pos="2928"/>
        <p:guide pos="857"/>
        <p:guide pos="37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3" d="100"/>
          <a:sy n="73" d="100"/>
        </p:scale>
        <p:origin x="2852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5.xml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648A5-1AAC-44C2-A860-4F80AF8A9A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4BE859-46AC-4E08-A9B0-A4992BE5FD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876" y="2841225"/>
            <a:ext cx="10368598" cy="19604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9753" y="5182800"/>
            <a:ext cx="8538845" cy="23373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9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9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9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8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84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87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8" y="2134095"/>
            <a:ext cx="10978515" cy="603601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43804" y="366269"/>
            <a:ext cx="2744629" cy="780384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8" y="366269"/>
            <a:ext cx="8030580" cy="780384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一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352424"/>
            <a:ext cx="5334000" cy="42941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8" y="1143795"/>
            <a:ext cx="10978515" cy="502920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buSzPct val="80000"/>
              <a:buFont typeface="Wingdings" panose="05000000000000000000" pitchFamily="2" charset="2"/>
              <a:buChar char="l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级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362744"/>
            <a:ext cx="6581775" cy="4000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8" y="1600994"/>
            <a:ext cx="10978515" cy="457200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buSzPct val="80000"/>
              <a:buFont typeface="Wingdings" panose="05000000000000000000" pitchFamily="2" charset="2"/>
              <a:buChar char="l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841375" y="984137"/>
            <a:ext cx="10747058" cy="4644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SzPct val="80000"/>
              <a:buFont typeface="Wingdings" panose="05000000000000000000" pitchFamily="2" charset="2"/>
              <a:buNone/>
              <a:defRPr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/>
          <p:cNvSpPr/>
          <p:nvPr userDrawn="1"/>
        </p:nvSpPr>
        <p:spPr>
          <a:xfrm>
            <a:off x="-73026" y="0"/>
            <a:ext cx="12271375" cy="6859588"/>
          </a:xfrm>
          <a:custGeom>
            <a:avLst/>
            <a:gdLst>
              <a:gd name="connsiteX0" fmla="*/ 0 w 9144000"/>
              <a:gd name="connsiteY0" fmla="*/ 5143500 h 5143500"/>
              <a:gd name="connsiteX1" fmla="*/ 9144000 w 9144000"/>
              <a:gd name="connsiteY1" fmla="*/ 5143500 h 5143500"/>
              <a:gd name="connsiteX2" fmla="*/ 9144000 w 9144000"/>
              <a:gd name="connsiteY2" fmla="*/ 0 h 5143500"/>
              <a:gd name="connsiteX3" fmla="*/ 0 w 9144000"/>
              <a:gd name="connsiteY3" fmla="*/ 0 h 5143500"/>
              <a:gd name="connsiteX4" fmla="*/ 0 w 9144000"/>
              <a:gd name="connsiteY4" fmla="*/ 5143500 h 5143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5143500">
                <a:moveTo>
                  <a:pt x="0" y="5143500"/>
                </a:moveTo>
                <a:lnTo>
                  <a:pt x="9144000" y="5143500"/>
                </a:lnTo>
                <a:lnTo>
                  <a:pt x="9144000" y="0"/>
                </a:lnTo>
                <a:lnTo>
                  <a:pt x="0" y="0"/>
                </a:lnTo>
                <a:lnTo>
                  <a:pt x="0" y="5143500"/>
                </a:lnTo>
              </a:path>
            </a:pathLst>
          </a:custGeom>
          <a:solidFill>
            <a:srgbClr val="ECECF2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3" tIns="60981" rIns="121963" bIns="60981" rtlCol="0" anchor="ctr"/>
          <a:lstStyle/>
          <a:p>
            <a:pPr algn="ctr"/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10" name="TextBox 1"/>
          <p:cNvSpPr txBox="1"/>
          <p:nvPr userDrawn="1"/>
        </p:nvSpPr>
        <p:spPr>
          <a:xfrm>
            <a:off x="2172326" y="711365"/>
            <a:ext cx="1359346" cy="886482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6935"/>
              </a:lnSpc>
            </a:pPr>
            <a:r>
              <a:rPr lang="zh-CN" altLang="en-US" sz="5300" dirty="0">
                <a:solidFill>
                  <a:srgbClr val="4197DF"/>
                </a:solidFill>
                <a:latin typeface="Microsoft YaHei UI" panose="020B0503020204020204" pitchFamily="18" charset="-122"/>
                <a:cs typeface="Microsoft YaHei UI" panose="020B0503020204020204" pitchFamily="18" charset="-122"/>
              </a:rPr>
              <a:t>内容</a:t>
            </a:r>
            <a:endParaRPr lang="en-US" altLang="zh-CN" sz="5300" dirty="0">
              <a:solidFill>
                <a:srgbClr val="4197DF"/>
              </a:solidFill>
              <a:latin typeface="Microsoft YaHei UI" panose="020B0503020204020204" pitchFamily="18" charset="-122"/>
              <a:cs typeface="Microsoft YaHei UI" panose="020B0503020204020204" pitchFamily="18" charset="-122"/>
            </a:endParaRPr>
          </a:p>
        </p:txBody>
      </p:sp>
      <p:sp>
        <p:nvSpPr>
          <p:cNvPr id="11" name="TextBox 1"/>
          <p:cNvSpPr txBox="1"/>
          <p:nvPr userDrawn="1"/>
        </p:nvSpPr>
        <p:spPr>
          <a:xfrm>
            <a:off x="2233987" y="1642914"/>
            <a:ext cx="1274388" cy="266761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1600"/>
              </a:lnSpc>
            </a:pPr>
            <a:r>
              <a:rPr lang="en-US" altLang="zh-CN" sz="1900" dirty="0">
                <a:solidFill>
                  <a:srgbClr val="4197D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altLang="zh-CN" sz="1900" dirty="0">
              <a:solidFill>
                <a:srgbClr val="4197D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"/>
          <p:cNvSpPr txBox="1"/>
          <p:nvPr userDrawn="1"/>
        </p:nvSpPr>
        <p:spPr>
          <a:xfrm>
            <a:off x="3567791" y="762794"/>
            <a:ext cx="718145" cy="946434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6935"/>
              </a:lnSpc>
            </a:pPr>
            <a:r>
              <a:rPr lang="zh-CN" altLang="en-US" sz="2800" dirty="0">
                <a:solidFill>
                  <a:srgbClr val="4197DF"/>
                </a:solidFill>
                <a:latin typeface="Microsoft YaHei UI" panose="020B0503020204020204" pitchFamily="18" charset="-122"/>
                <a:cs typeface="Microsoft YaHei UI" panose="020B0503020204020204" pitchFamily="18" charset="-122"/>
              </a:rPr>
              <a:t>导航</a:t>
            </a:r>
            <a:endParaRPr lang="en-US" altLang="zh-CN" sz="2800" dirty="0">
              <a:solidFill>
                <a:srgbClr val="4197DF"/>
              </a:solidFill>
              <a:latin typeface="Microsoft YaHei UI" panose="020B0503020204020204" pitchFamily="18" charset="-122"/>
              <a:cs typeface="Microsoft YaHei UI" panose="020B0503020204020204" pitchFamily="18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571625" y="828675"/>
            <a:ext cx="488950" cy="985838"/>
          </a:xfrm>
          <a:prstGeom prst="rect">
            <a:avLst/>
          </a:prstGeom>
          <a:solidFill>
            <a:srgbClr val="1A8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917" y="2134095"/>
            <a:ext cx="5387605" cy="6036015"/>
          </a:xfrm>
          <a:prstGeom prst="rect">
            <a:avLst/>
          </a:prstGeo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828" y="2134095"/>
            <a:ext cx="5387605" cy="6036015"/>
          </a:xfrm>
          <a:prstGeom prst="rect">
            <a:avLst/>
          </a:prstGeo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8" y="2047291"/>
            <a:ext cx="5389723" cy="85321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18" y="2900505"/>
            <a:ext cx="5389723" cy="526960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593" y="2047291"/>
            <a:ext cx="5391840" cy="85321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593" y="2900505"/>
            <a:ext cx="5391840" cy="526960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4151"/>
            <a:ext cx="4013173" cy="1549759"/>
          </a:xfrm>
          <a:prstGeom prst="rect">
            <a:avLst/>
          </a:prstGeo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9216" y="364152"/>
            <a:ext cx="6819216" cy="7805958"/>
          </a:xfrm>
          <a:prstGeom prst="rect">
            <a:avLst/>
          </a:prstGeo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18" y="1913910"/>
            <a:ext cx="4013173" cy="62561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62" y="6402282"/>
            <a:ext cx="7319010" cy="755826"/>
          </a:xfrm>
          <a:prstGeom prst="rect">
            <a:avLst/>
          </a:prstGeo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0962" y="817223"/>
            <a:ext cx="7319010" cy="54876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700"/>
            </a:lvl2pPr>
            <a:lvl3pPr marL="1219835" indent="0">
              <a:buNone/>
              <a:defRPr sz="3200"/>
            </a:lvl3pPr>
            <a:lvl4pPr marL="1829435" indent="0">
              <a:buNone/>
              <a:defRPr sz="2700"/>
            </a:lvl4pPr>
            <a:lvl5pPr marL="2439035" indent="0">
              <a:buNone/>
              <a:defRPr sz="2700"/>
            </a:lvl5pPr>
            <a:lvl6pPr marL="3049270" indent="0">
              <a:buNone/>
              <a:defRPr sz="2700"/>
            </a:lvl6pPr>
            <a:lvl7pPr marL="3658870" indent="0">
              <a:buNone/>
              <a:defRPr sz="2700"/>
            </a:lvl7pPr>
            <a:lvl8pPr marL="4268470" indent="0">
              <a:buNone/>
              <a:defRPr sz="2700"/>
            </a:lvl8pPr>
            <a:lvl9pPr marL="4878705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0962" y="7158108"/>
            <a:ext cx="7319010" cy="10733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917" y="8477096"/>
            <a:ext cx="2846282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7770" y="8477096"/>
            <a:ext cx="3862811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2151" y="8477096"/>
            <a:ext cx="2846282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609521" y="1143794"/>
            <a:ext cx="10971372" cy="5000369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4" name="矩形 23"/>
          <p:cNvSpPr/>
          <p:nvPr/>
        </p:nvSpPr>
        <p:spPr>
          <a:xfrm>
            <a:off x="0" y="332656"/>
            <a:ext cx="12198350" cy="432048"/>
          </a:xfrm>
          <a:prstGeom prst="rect">
            <a:avLst/>
          </a:prstGeom>
          <a:solidFill>
            <a:srgbClr val="3A4187"/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764704"/>
            <a:ext cx="12198350" cy="7200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280775" y="330107"/>
            <a:ext cx="485233" cy="48523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15"/>
          <p:cNvSpPr txBox="1"/>
          <p:nvPr/>
        </p:nvSpPr>
        <p:spPr>
          <a:xfrm>
            <a:off x="11283362" y="442092"/>
            <a:ext cx="48339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</a:fld>
            <a:r>
              <a:rPr lang="zh-CN" altLang="en-US" sz="16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13575" y="332656"/>
            <a:ext cx="3744672" cy="43204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常用命令（练习）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772942" y="362834"/>
            <a:ext cx="5305686" cy="399960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0" name="等腰三角形 39">
            <a:hlinkClick r:id="" action="ppaction://hlinkshowjump?jump=previousslide"/>
          </p:cNvPr>
          <p:cNvSpPr/>
          <p:nvPr/>
        </p:nvSpPr>
        <p:spPr>
          <a:xfrm rot="5400000" flipH="1">
            <a:off x="38541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  <p:sp>
        <p:nvSpPr>
          <p:cNvPr id="41" name="等腰三角形 40">
            <a:hlinkClick r:id="" action="ppaction://hlinkshowjump?jump=previousslide"/>
          </p:cNvPr>
          <p:cNvSpPr/>
          <p:nvPr/>
        </p:nvSpPr>
        <p:spPr>
          <a:xfrm rot="5400000" flipH="1">
            <a:off x="52511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  <p:sp>
        <p:nvSpPr>
          <p:cNvPr id="42" name="等腰三角形 41">
            <a:hlinkClick r:id="" action="ppaction://hlinkshowjump?jump=previousslide"/>
          </p:cNvPr>
          <p:cNvSpPr/>
          <p:nvPr/>
        </p:nvSpPr>
        <p:spPr>
          <a:xfrm rot="5400000" flipH="1">
            <a:off x="65846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2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SzPct val="80000"/>
        <a:buFont typeface="Wingdings" panose="05000000000000000000" pitchFamily="2" charset="2"/>
        <a:buChar char="l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1235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5246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2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4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3540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6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9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5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2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4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70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5.png"/><Relationship Id="rId3" Type="http://schemas.openxmlformats.org/officeDocument/2006/relationships/tags" Target="../tags/tag4.xml"/><Relationship Id="rId2" Type="http://schemas.openxmlformats.org/officeDocument/2006/relationships/image" Target="../media/image4.png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0" cy="685958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517775" y="2515235"/>
            <a:ext cx="2460625" cy="860425"/>
          </a:xfrm>
          <a:prstGeom prst="rect">
            <a:avLst/>
          </a:prstGeom>
          <a:solidFill>
            <a:srgbClr val="28A7E1"/>
          </a:solidFill>
        </p:spPr>
        <p:txBody>
          <a:bodyPr wrap="square" lIns="121963" tIns="60981" rIns="121963" bIns="60981" rtlCol="0">
            <a:spAutoFit/>
          </a:bodyPr>
          <a:lstStyle/>
          <a:p>
            <a:pPr algn="ctr"/>
            <a:r>
              <a:rPr lang="zh-CN" sz="4800" dirty="0" smtClean="0">
                <a:solidFill>
                  <a:schemeClr val="bg1"/>
                </a:solidFill>
              </a:rPr>
              <a:t>项目</a:t>
            </a:r>
            <a:r>
              <a:rPr lang="en-US" altLang="zh-CN" sz="4800" dirty="0" smtClean="0">
                <a:solidFill>
                  <a:schemeClr val="bg1"/>
                </a:solidFill>
              </a:rPr>
              <a:t>2</a:t>
            </a:r>
            <a:r>
              <a:rPr lang="zh-CN" altLang="en-US" sz="4800" dirty="0" smtClean="0">
                <a:solidFill>
                  <a:schemeClr val="bg1"/>
                </a:solidFill>
              </a:rPr>
              <a:t> 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60975" y="2576659"/>
            <a:ext cx="5512012" cy="737235"/>
          </a:xfrm>
          <a:prstGeom prst="rect">
            <a:avLst/>
          </a:prstGeom>
          <a:noFill/>
        </p:spPr>
        <p:txBody>
          <a:bodyPr wrap="square" lIns="121963" tIns="60981" rIns="121963" bIns="60981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</a:rPr>
              <a:t>Linux</a:t>
            </a:r>
            <a:r>
              <a:rPr lang="zh-CN" altLang="en-US" sz="4000" b="1" dirty="0">
                <a:solidFill>
                  <a:schemeClr val="bg1"/>
                </a:solidFill>
              </a:rPr>
              <a:t>常用命令（练习）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1  复杂目录操作和文件管理</a:t>
            </a:r>
            <a:endParaRPr lang="en-US" altLang="zh-CN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22375" y="1811020"/>
            <a:ext cx="10565765" cy="3492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pwd 查看当前目录，然后使用 cd 进入 /tmp 目录。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/tmp 中创建一个名为 ProjectX 的目录。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ProjectX 目录内创建两个子目录：Docs 和 Data。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Docs 目录中，使用 touch 命令创建三个空文件：report.txt, summary.txt, log.txt。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ls -l 命令分别在 ProjectX 和其子目录中查看文件和目录的详细列表。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cp 命令将 /etc/passwd 文件复制到 Data 目录下，重命名为 userlist.txt。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cat 或 less 命令查看 userlist.txt 的内容。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mv 命令将 log.txt 移动到 Data 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、返回到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/tmp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目录，使用 ls -R 查看 ProjectX 目录及其所有子目录和文件。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rmdir 或 rm -r 命令删除整个 ProjectX 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2</a:t>
            </a:r>
            <a:r>
              <a:rPr lang="en-US" altLang="zh-CN" dirty="0"/>
              <a:t>  数据备份、文件搜索和内容处理</a:t>
            </a:r>
            <a:endParaRPr lang="en-US" altLang="zh-CN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22375" y="1811020"/>
            <a:ext cx="10565765" cy="41402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、在用户的家目录中创建一个名为 Backup 的目录。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、使用命令将 /etc 目录备份到 Backup 目录中。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命令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Backup 目录中搜索所有 .conf 结尾的文件，并将结果输出到 conf_files.txt。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、使用命令在 conf_files.txt 中搜索包含特定关键字（例如“</a:t>
            </a: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”）的行。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dd 命令从 /dev/urandom 创建一个大小为1MB的文件，存储在 Backup 目录下，命名为 random_data.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、检查 random_data 文件的大小和内容。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tar 或 gzip 命令将整个 Backup 目录压缩成一个归档文件。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、将这个归档文件移动到 /tmp 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/tmp 目录下解压归档文件，验证文件内容是否完整。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1  复杂目录操作和文件管理</a:t>
            </a:r>
            <a:r>
              <a:rPr lang="zh-CN" altLang="en-US" dirty="0"/>
              <a:t>（参考答案）</a:t>
            </a:r>
            <a:endParaRPr lang="zh-CN" altLang="en-US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74700" y="2058035"/>
            <a:ext cx="6096000" cy="2819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242175" y="1858010"/>
            <a:ext cx="4086225" cy="314325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2  </a:t>
            </a:r>
            <a:r>
              <a:rPr lang="en-US" altLang="zh-CN" dirty="0">
                <a:sym typeface="+mn-ea"/>
              </a:rPr>
              <a:t>数据备份、文件搜索和内容处理</a:t>
            </a:r>
            <a:r>
              <a:rPr lang="zh-CN" altLang="en-US" dirty="0"/>
              <a:t>（参考答案）</a:t>
            </a:r>
            <a:endParaRPr lang="zh-CN" altLang="en-US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831975" y="1677035"/>
            <a:ext cx="8496300" cy="32004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31975" y="5334635"/>
            <a:ext cx="8496935" cy="409575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350" cy="685958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258147" y="2210312"/>
            <a:ext cx="7682056" cy="60973"/>
          </a:xfrm>
          <a:prstGeom prst="rect">
            <a:avLst/>
          </a:prstGeom>
          <a:gradFill flip="none" rotWithShape="1">
            <a:gsLst>
              <a:gs pos="0">
                <a:srgbClr val="28A7E1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28A7E1"/>
              </a:gs>
            </a:gsLst>
            <a:lin ang="54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3" tIns="60981" rIns="121963" bIns="60981" spcCol="0"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258147" y="4025019"/>
            <a:ext cx="7682056" cy="60973"/>
          </a:xfrm>
          <a:prstGeom prst="rect">
            <a:avLst/>
          </a:prstGeom>
          <a:gradFill flip="none" rotWithShape="1">
            <a:gsLst>
              <a:gs pos="0">
                <a:srgbClr val="28A7E1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28A7E1"/>
              </a:gs>
            </a:gsLst>
            <a:lin ang="54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3" tIns="60981" rIns="121963" bIns="60981" spcCol="0"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0095121" y="2480346"/>
            <a:ext cx="203200" cy="203200"/>
          </a:xfrm>
          <a:prstGeom prst="ellipse">
            <a:avLst/>
          </a:prstGeom>
          <a:solidFill>
            <a:srgbClr val="3E5CCC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10095121" y="2727996"/>
            <a:ext cx="203200" cy="203200"/>
          </a:xfrm>
          <a:prstGeom prst="ellipse">
            <a:avLst/>
          </a:prstGeom>
          <a:solidFill>
            <a:srgbClr val="64C448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0095121" y="2975646"/>
            <a:ext cx="203200" cy="203200"/>
          </a:xfrm>
          <a:prstGeom prst="ellipse">
            <a:avLst/>
          </a:prstGeom>
          <a:solidFill>
            <a:srgbClr val="F08E35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"/>
          <p:cNvSpPr txBox="1"/>
          <p:nvPr/>
        </p:nvSpPr>
        <p:spPr>
          <a:xfrm>
            <a:off x="2611437" y="2134394"/>
            <a:ext cx="70064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1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commondata" val="eyJoZGlkIjoiMTZkYjg0N2JiYWNhNTQ5NzI1NWQ0NDkwNzA4NjVlODc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常用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WPS 演示</Application>
  <PresentationFormat>自定义</PresentationFormat>
  <Paragraphs>43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Arial Unicode MS</vt:lpstr>
      <vt:lpstr>Microsoft YaHei UI</vt:lpstr>
      <vt:lpstr>Times New Roman</vt:lpstr>
      <vt:lpstr>Calibri</vt:lpstr>
      <vt:lpstr>Arial</vt:lpstr>
      <vt:lpstr>方正书宋简体</vt:lpstr>
      <vt:lpstr>汉仪李国兴行楷简</vt:lpstr>
      <vt:lpstr>Arial Unicode MS</vt:lpstr>
      <vt:lpstr>等线</vt:lpstr>
      <vt:lpstr>Office Theme</vt:lpstr>
      <vt:lpstr>PowerPoint 演示文稿</vt:lpstr>
      <vt:lpstr>三、项目实施</vt:lpstr>
      <vt:lpstr>三、项目实施</vt:lpstr>
      <vt:lpstr>三、项目实施</vt:lpstr>
      <vt:lpstr>三、项目实施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siri</dc:creator>
  <cp:lastModifiedBy>一一</cp:lastModifiedBy>
  <cp:revision>268</cp:revision>
  <dcterms:created xsi:type="dcterms:W3CDTF">2006-08-16T00:00:00Z</dcterms:created>
  <dcterms:modified xsi:type="dcterms:W3CDTF">2023-12-20T13:04:03Z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B602847B7CEF46DBBE992207A7D2D21A_12</vt:lpwstr>
  </property>
</Properties>
</file>

<file path=docProps/thumbnail.jpeg>
</file>